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9600" autoAdjust="0"/>
  </p:normalViewPr>
  <p:slideViewPr>
    <p:cSldViewPr snapToGrid="0">
      <p:cViewPr varScale="1">
        <p:scale>
          <a:sx n="27" d="100"/>
          <a:sy n="27" d="100"/>
        </p:scale>
        <p:origin x="1152" y="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
</file>

<file path=ppt/media/image10.png>
</file>

<file path=ppt/media/image11.png>
</file>

<file path=ppt/media/image12.png>
</file>

<file path=ppt/media/image13.png>
</file>

<file path=ppt/media/image2.tif>
</file>

<file path=ppt/media/image3.png>
</file>

<file path=ppt/media/image4.tif>
</file>

<file path=ppt/media/image5.png>
</file>

<file path=ppt/media/image6.png>
</file>

<file path=ppt/media/image7.png>
</file>

<file path=ppt/media/image8.pn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prstGeom prst="rect">
            <a:avLst/>
          </a:prstGeom>
        </p:spPr>
        <p:txBody>
          <a:bodyPr/>
          <a:lstStyle/>
          <a:p>
            <a:endParaRPr/>
          </a:p>
        </p:txBody>
      </p:sp>
      <p:sp>
        <p:nvSpPr>
          <p:cNvPr id="137" name="Shape 137"/>
          <p:cNvSpPr>
            <a:spLocks noGrp="1"/>
          </p:cNvSpPr>
          <p:nvPr>
            <p:ph type="body" sz="quarter" idx="1"/>
          </p:nvPr>
        </p:nvSpPr>
        <p:spPr>
          <a:prstGeom prst="rect">
            <a:avLst/>
          </a:prstGeom>
        </p:spPr>
        <p:txBody>
          <a:bodyPr/>
          <a:lstStyle/>
          <a:p>
            <a:r>
              <a:t>Before getting into ethics for software engineering, it’s useful to think about the origins of professional ethics. “Professionals” in this context generally refers to individuals who exercise some special knowledge that the public-at-large does not hold. When a professional provides services to a layperson, it is important for that layperson to be able to trust that they are not being taken advantage of. For example, the earliest instance of professional ethics is likely the hippocratic oath, which is rooted in doing no harm. Professional ethics standards exist for many different professions.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noRot="1" noChangeAspect="1"/>
          </p:cNvSpPr>
          <p:nvPr>
            <p:ph type="sldImg"/>
          </p:nvPr>
        </p:nvSpPr>
        <p:spPr>
          <a:xfrm>
            <a:off x="381000" y="685800"/>
            <a:ext cx="6096000" cy="3429000"/>
          </a:xfrm>
          <a:prstGeom prst="rect">
            <a:avLst/>
          </a:prstGeom>
        </p:spPr>
        <p:txBody>
          <a:bodyPr/>
          <a:lstStyle/>
          <a:p>
            <a:endParaRPr/>
          </a:p>
        </p:txBody>
      </p:sp>
      <p:sp>
        <p:nvSpPr>
          <p:cNvPr id="217" name="Shape 217"/>
          <p:cNvSpPr>
            <a:spLocks noGrp="1"/>
          </p:cNvSpPr>
          <p:nvPr>
            <p:ph type="body" sz="quarter" idx="1"/>
          </p:nvPr>
        </p:nvSpPr>
        <p:spPr>
          <a:prstGeom prst="rect">
            <a:avLst/>
          </a:prstGeom>
        </p:spPr>
        <p:txBody>
          <a:bodyPr/>
          <a:lstStyle/>
          <a:p>
            <a:r>
              <a:rPr dirty="0"/>
              <a:t>So, when considering that we want to do no harm to the public interest, we might consider asking ourselves questions like this:</a:t>
            </a:r>
            <a:endParaRPr lang="en-US" dirty="0"/>
          </a:p>
          <a:p>
            <a:endParaRPr dirty="0"/>
          </a:p>
          <a:p>
            <a:r>
              <a:rPr dirty="0"/>
              <a:t>If there’s a bug in my software, what could be the resulting impact? What parts of my software will be most likely to have negative human impacts if buggy, and how do we test that part most effectively?</a:t>
            </a:r>
            <a:endParaRPr lang="en-US" dirty="0"/>
          </a:p>
          <a:p>
            <a:br>
              <a:rPr dirty="0"/>
            </a:br>
            <a:r>
              <a:rPr dirty="0"/>
              <a:t>Who will be the users of my software, and will it impact different users in different ways? Will my software disadvantage some users? Will there be a negative impact on people who do NOT use my software, for instance through climate, or through social forces?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Shape 222"/>
          <p:cNvSpPr>
            <a:spLocks noGrp="1" noRot="1" noChangeAspect="1"/>
          </p:cNvSpPr>
          <p:nvPr>
            <p:ph type="sldImg"/>
          </p:nvPr>
        </p:nvSpPr>
        <p:spPr>
          <a:prstGeom prst="rect">
            <a:avLst/>
          </a:prstGeom>
        </p:spPr>
        <p:txBody>
          <a:bodyPr/>
          <a:lstStyle/>
          <a:p>
            <a:endParaRPr/>
          </a:p>
        </p:txBody>
      </p:sp>
      <p:sp>
        <p:nvSpPr>
          <p:cNvPr id="223" name="Shape 223"/>
          <p:cNvSpPr>
            <a:spLocks noGrp="1"/>
          </p:cNvSpPr>
          <p:nvPr>
            <p:ph type="body" sz="quarter" idx="1"/>
          </p:nvPr>
        </p:nvSpPr>
        <p:spPr>
          <a:prstGeom prst="rect">
            <a:avLst/>
          </a:prstGeom>
        </p:spPr>
        <p:txBody>
          <a:bodyPr/>
          <a:lstStyle/>
          <a:p>
            <a:r>
              <a:t>Similarly, when we are trying to become excited about some software project and its potential for good, we might think about the potential for our software to make people’s jobs easier and make people happier, broadly amplifying positive behavior for our users and the general public. In particular, once we identify these goals, we can evaluate them as part of our software quality process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t>There’s no silver bullet for ethical software development. However, hopefully now you understand better the different ways that our software can have impacts on others, and how we can reason about those implications. The next and final lesson in this module will examine how we can better understand our users, so that we can make the best, most inclusive software, and in turn, hopefully cause the least unintended harm.</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Shape 144"/>
          <p:cNvSpPr>
            <a:spLocks noGrp="1" noRot="1" noChangeAspect="1"/>
          </p:cNvSpPr>
          <p:nvPr>
            <p:ph type="sldImg"/>
          </p:nvPr>
        </p:nvSpPr>
        <p:spPr>
          <a:prstGeom prst="rect">
            <a:avLst/>
          </a:prstGeom>
        </p:spPr>
        <p:txBody>
          <a:bodyPr/>
          <a:lstStyle/>
          <a:p>
            <a:endParaRPr/>
          </a:p>
        </p:txBody>
      </p:sp>
      <p:sp>
        <p:nvSpPr>
          <p:cNvPr id="145" name="Shape 145"/>
          <p:cNvSpPr>
            <a:spLocks noGrp="1"/>
          </p:cNvSpPr>
          <p:nvPr>
            <p:ph type="body" sz="quarter" idx="1"/>
          </p:nvPr>
        </p:nvSpPr>
        <p:spPr>
          <a:prstGeom prst="rect">
            <a:avLst/>
          </a:prstGeom>
        </p:spPr>
        <p:txBody>
          <a:bodyPr/>
          <a:lstStyle/>
          <a:p>
            <a:r>
              <a:t>Given that we’re talking about SOFTWARE engineering, it’s particularly useful to consider the closely related ethical problems that arise in civil engineering. Whereas it might be difficult to identify an immediate risk to life from a failure of most software, it is much easier to see how a miscalculation in the design of a building could result in the building to collapse, which would be catastrophic. Professional engineers are required to receive significant training in ethics to ensure that they understand the importance of, above all, ensuring the safety, health and welfare of the public. The building shown on this slide, the Citigroup tower in new york city, provides a particularly interesting case study of ethics in engineering.</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Shape 153"/>
          <p:cNvSpPr>
            <a:spLocks noGrp="1" noRot="1" noChangeAspect="1"/>
          </p:cNvSpPr>
          <p:nvPr>
            <p:ph type="sldImg"/>
          </p:nvPr>
        </p:nvSpPr>
        <p:spPr>
          <a:prstGeom prst="rect">
            <a:avLst/>
          </a:prstGeom>
        </p:spPr>
        <p:txBody>
          <a:bodyPr/>
          <a:lstStyle/>
          <a:p>
            <a:endParaRPr/>
          </a:p>
        </p:txBody>
      </p:sp>
      <p:sp>
        <p:nvSpPr>
          <p:cNvPr id="154" name="Shape 154"/>
          <p:cNvSpPr>
            <a:spLocks noGrp="1"/>
          </p:cNvSpPr>
          <p:nvPr>
            <p:ph type="body" sz="quarter" idx="1"/>
          </p:nvPr>
        </p:nvSpPr>
        <p:spPr>
          <a:prstGeom prst="rect">
            <a:avLst/>
          </a:prstGeom>
        </p:spPr>
        <p:txBody>
          <a:bodyPr/>
          <a:lstStyle/>
          <a:p>
            <a:r>
              <a:t>Here’s a photo of the bottom of Citigroup Center, which was built 1974. It’s a very interesting building design: a 59 story tower cantilevered over a church - note this unique column architecture supporting the building. The engineer, LeMessurier, created a design that met building code (which in particular, required the design to be resilient to winds from N/S/E/W), but an analysis by an undergrad’s senior thesis found a diagonal hurricane-force wind would quite likely blow over the building. Usually face-on winds are the worst (for a building with columns on corners), but this building had columns in middle! Would have been OK if bottom joints were welded, but steel contractor wanted to bolt them to save millions of dollars, and was OKed. Fixed by the engineering firm, quite quickly, but also quietly. While being fixed added extra precautions to ensure safety and monitor weather, with evacuation plans. Kept secret for 20 years! This is a very interesting case study: note that the engineer did follow regulations, but still did not ensure safety in their design. Thankfully, the flaw was found by the student, and the engineering firm quickly took action to repair it, taking responsibility for the problem. One interesting discussion point here, however, is regarding how it was repaired - in secret! Do you think that this design flaw should have been made immediately public?</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Shape 162"/>
          <p:cNvSpPr>
            <a:spLocks noGrp="1" noRot="1" noChangeAspect="1"/>
          </p:cNvSpPr>
          <p:nvPr>
            <p:ph type="sldImg"/>
          </p:nvPr>
        </p:nvSpPr>
        <p:spPr>
          <a:prstGeom prst="rect">
            <a:avLst/>
          </a:prstGeom>
        </p:spPr>
        <p:txBody>
          <a:bodyPr/>
          <a:lstStyle/>
          <a:p>
            <a:endParaRPr/>
          </a:p>
        </p:txBody>
      </p:sp>
      <p:sp>
        <p:nvSpPr>
          <p:cNvPr id="163" name="Shape 163"/>
          <p:cNvSpPr>
            <a:spLocks noGrp="1"/>
          </p:cNvSpPr>
          <p:nvPr>
            <p:ph type="body" sz="quarter" idx="1"/>
          </p:nvPr>
        </p:nvSpPr>
        <p:spPr>
          <a:prstGeom prst="rect">
            <a:avLst/>
          </a:prstGeom>
        </p:spPr>
        <p:txBody>
          <a:bodyPr/>
          <a:lstStyle/>
          <a:p>
            <a:r>
              <a:t>In contrast to the Citigroup tower case, where the engineering firm took responsibility for the failure and rectified it, let’s consider another classic professional ethics case, this one, from software engineering. A bug in the software controlling the THERAC-25 radiation treatment machine resulted in the death of at least 6 patients, and administered countless additional overdoses. Investigations after-the-fact found that the manufacturer had extremely poor software development and quality assurance processes, without independent code review, without testing, and without safety checks. The machine operators were assured that overdoses were impossible - software was reused from older machines which had hardware interlocks to prevent these software defects from being catastrophic. Note that one result of this incident is stronger standards for safety-critical (in particular: medical) software, which now require rigorous quality assurance practices. The manufacturer of the machine, however, could have easily prevented further damage had they immediately detected and resolved the bug after the first reported incident in 1985.</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hape 174"/>
          <p:cNvSpPr>
            <a:spLocks noGrp="1" noRot="1" noChangeAspect="1"/>
          </p:cNvSpPr>
          <p:nvPr>
            <p:ph type="sldImg"/>
          </p:nvPr>
        </p:nvSpPr>
        <p:spPr>
          <a:prstGeom prst="rect">
            <a:avLst/>
          </a:prstGeom>
        </p:spPr>
        <p:txBody>
          <a:bodyPr/>
          <a:lstStyle/>
          <a:p>
            <a:endParaRPr/>
          </a:p>
        </p:txBody>
      </p:sp>
      <p:sp>
        <p:nvSpPr>
          <p:cNvPr id="175" name="Shape 175"/>
          <p:cNvSpPr>
            <a:spLocks noGrp="1"/>
          </p:cNvSpPr>
          <p:nvPr>
            <p:ph type="body" sz="quarter" idx="1"/>
          </p:nvPr>
        </p:nvSpPr>
        <p:spPr>
          <a:prstGeom prst="rect">
            <a:avLst/>
          </a:prstGeom>
        </p:spPr>
        <p:txBody>
          <a:bodyPr/>
          <a:lstStyle/>
          <a:p>
            <a:r>
              <a:t>Software Engineers are not legally held to any code of ethics, and unlike many other professionals (like lawyers, doctors, and civil engineers), we are not licensed by a professional society who holds us to ethical standards. Nonetheless, the ACM, one of the largest professional societies for computer scientists, has established a code of ethics for software engineers. This code is quite similar to those for professional engineers, and includes as the first tenet, (click) that software engineers should act consistently with the public interest - both doing no harm to the public, and hopefully doing good. (Click) studies have investigated whether simply exposing engineers to this code of ethics improves ethical decision making in software development (click), concluding that this code alone does not improve ethical decision making. Making ethical decisions often involve weighing multiple trade-offs: in the case of the Citigroup tower, the engineering firm (and their client, and their insurer) had to make a difficult ethical choice: should they immediately publicly disclose the fact that a strong wind could topple the tower - clearly a concern in the public interest, or should they instead prepare with officials to perform an emergency evacuation and monitor the weather closely without informing the public about the potential hazard (which could provoke unnecessary panic)?</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Shape 187"/>
          <p:cNvSpPr>
            <a:spLocks noGrp="1" noRot="1" noChangeAspect="1"/>
          </p:cNvSpPr>
          <p:nvPr>
            <p:ph type="sldImg"/>
          </p:nvPr>
        </p:nvSpPr>
        <p:spPr>
          <a:prstGeom prst="rect">
            <a:avLst/>
          </a:prstGeom>
        </p:spPr>
        <p:txBody>
          <a:bodyPr/>
          <a:lstStyle/>
          <a:p>
            <a:endParaRPr/>
          </a:p>
        </p:txBody>
      </p:sp>
      <p:sp>
        <p:nvSpPr>
          <p:cNvPr id="188" name="Shape 188"/>
          <p:cNvSpPr>
            <a:spLocks noGrp="1"/>
          </p:cNvSpPr>
          <p:nvPr>
            <p:ph type="body" sz="quarter" idx="1"/>
          </p:nvPr>
        </p:nvSpPr>
        <p:spPr>
          <a:prstGeom prst="rect">
            <a:avLst/>
          </a:prstGeom>
        </p:spPr>
        <p:txBody>
          <a:bodyPr/>
          <a:lstStyle/>
          <a:p>
            <a:r>
              <a:t>In a software engineering scenario, we might consider the ethical issues surrounding text recommendation. On one hand, interactive AI systems can be useful - for instance, providing suggestions to auto-complete search terms. However, at the same time, these systems can amplify hate - a small population of motivated users can coerce these models into providing disparaging or slanderous recommendations, and entirely interactive AI chat-bots like Microsoft’s “Tay” can be trained in even worse ways. Yet, there is a scientific value to developing such technologies. Ethical frameworks can help balance tradeoffs like this, and are the topic for another class.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noRot="1" noChangeAspect="1"/>
          </p:cNvSpPr>
          <p:nvPr>
            <p:ph type="sldImg"/>
          </p:nvPr>
        </p:nvSpPr>
        <p:spPr>
          <a:prstGeom prst="rect">
            <a:avLst/>
          </a:prstGeom>
        </p:spPr>
        <p:txBody>
          <a:bodyPr/>
          <a:lstStyle/>
          <a:p>
            <a:endParaRPr/>
          </a:p>
        </p:txBody>
      </p:sp>
      <p:sp>
        <p:nvSpPr>
          <p:cNvPr id="196" name="Shape 196"/>
          <p:cNvSpPr>
            <a:spLocks noGrp="1"/>
          </p:cNvSpPr>
          <p:nvPr>
            <p:ph type="body" sz="quarter" idx="1"/>
          </p:nvPr>
        </p:nvSpPr>
        <p:spPr>
          <a:prstGeom prst="rect">
            <a:avLst/>
          </a:prstGeom>
        </p:spPr>
        <p:txBody>
          <a:bodyPr/>
          <a:lstStyle/>
          <a:p>
            <a:r>
              <a:t>Again, our focus is on identifying ways that the software that we engineer is or is not inclusive, and generally “good” - in ways that are hopefully more clear. For example, the case of Domino’s unwillingness to comply with the ADA and provide an accessible pizza online pizza ordering interface was a direct statement that Domino’s did not want to sell pizza online to blind customers. In court documents, Domino’s revealed it would have cost just $38,000 to resolve the raised accessibility issue (surely they would have made that back in pizza sales, or at least, would not have spent far more than that in legal fees). There was a standard that could have been followed. But, industry pressure prevailed.</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Shape 202"/>
          <p:cNvSpPr>
            <a:spLocks noGrp="1" noRot="1" noChangeAspect="1"/>
          </p:cNvSpPr>
          <p:nvPr>
            <p:ph type="sldImg"/>
          </p:nvPr>
        </p:nvSpPr>
        <p:spPr>
          <a:prstGeom prst="rect">
            <a:avLst/>
          </a:prstGeom>
        </p:spPr>
        <p:txBody>
          <a:bodyPr/>
          <a:lstStyle/>
          <a:p>
            <a:endParaRPr/>
          </a:p>
        </p:txBody>
      </p:sp>
      <p:sp>
        <p:nvSpPr>
          <p:cNvPr id="203" name="Shape 203"/>
          <p:cNvSpPr>
            <a:spLocks noGrp="1"/>
          </p:cNvSpPr>
          <p:nvPr>
            <p:ph type="body" sz="quarter" idx="1"/>
          </p:nvPr>
        </p:nvSpPr>
        <p:spPr>
          <a:prstGeom prst="rect">
            <a:avLst/>
          </a:prstGeom>
        </p:spPr>
        <p:txBody>
          <a:bodyPr/>
          <a:lstStyle/>
          <a:p>
            <a:r>
              <a:t>In a more crystal clear case, companies constructing medical device software must now comply with well-defined standard processes for developing that software in a way that will assure safety. Simply following the standard doesn’t guarantee safety, but doing so can help to ensure that it does, while also reducing our legal and moral liabilities.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Shape 210"/>
          <p:cNvSpPr>
            <a:spLocks noGrp="1" noRot="1" noChangeAspect="1"/>
          </p:cNvSpPr>
          <p:nvPr>
            <p:ph type="sldImg"/>
          </p:nvPr>
        </p:nvSpPr>
        <p:spPr>
          <a:xfrm>
            <a:off x="381000" y="685800"/>
            <a:ext cx="6096000" cy="3429000"/>
          </a:xfrm>
          <a:prstGeom prst="rect">
            <a:avLst/>
          </a:prstGeom>
        </p:spPr>
        <p:txBody>
          <a:bodyPr/>
          <a:lstStyle/>
          <a:p>
            <a:endParaRPr/>
          </a:p>
        </p:txBody>
      </p:sp>
      <p:sp>
        <p:nvSpPr>
          <p:cNvPr id="211" name="Shape 211"/>
          <p:cNvSpPr>
            <a:spLocks noGrp="1"/>
          </p:cNvSpPr>
          <p:nvPr>
            <p:ph type="body" sz="quarter" idx="1"/>
          </p:nvPr>
        </p:nvSpPr>
        <p:spPr>
          <a:prstGeom prst="rect">
            <a:avLst/>
          </a:prstGeom>
        </p:spPr>
        <p:txBody>
          <a:bodyPr/>
          <a:lstStyle/>
          <a:p>
            <a:r>
              <a:rPr dirty="0"/>
              <a:t>Aside from not causing physical harm to our users and providing an accessible interface, it might not be immediately obvious to you HOW your software will have an impact on people. Value-sensitive design is an approach to guide the design of technology while considering the impact of the technology on a variety of core human values. This approach can help us to identify unintended consequences of our software, which we can then begin to reason about. Core values include human rights, accessibility, justice, privacy and human welfare, and many others. As we think about the software that we’re building, we can ask ourselves explicitly: how does </a:t>
            </a:r>
            <a:r>
              <a:rPr lang="en-US" dirty="0"/>
              <a:t>our software impact these values?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vsd.ccs.neu.edu/introduction/challenges/" TargetMode="Externa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nspe.org/resources/ethics/code-ethics"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tif"/></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theaiatrust.com/whitepapers/ethics/study.ph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ethicsunwrapped.utexas.edu/case-study/therac-25"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ethics.acm.org/code-of-ethics/software-engineering-cod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tif"/><Relationship Id="rId5" Type="http://schemas.openxmlformats.org/officeDocument/2006/relationships/image" Target="../media/image8.png"/><Relationship Id="rId4" Type="http://schemas.openxmlformats.org/officeDocument/2006/relationships/hyperlink" Target="https://algorithmwatch.org/en/auto-completion-disinformation/"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www.w3.org/TR/WCAG20/" TargetMode="Externa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endParaRPr lang="en-US" dirty="0"/>
          </a:p>
          <a:p>
            <a:pPr>
              <a:defRPr>
                <a:solidFill>
                  <a:srgbClr val="005493"/>
                </a:solidFill>
              </a:defRPr>
            </a:pPr>
            <a:endParaRPr lang="en-US" dirty="0"/>
          </a:p>
          <a:p>
            <a:pPr>
              <a:defRPr>
                <a:solidFill>
                  <a:srgbClr val="005493"/>
                </a:solidFill>
              </a:defRPr>
            </a:pPr>
            <a:r>
              <a:rPr dirty="0"/>
              <a:t>© 2021, released under </a:t>
            </a:r>
            <a:r>
              <a:rPr u="sng" dirty="0">
                <a:hlinkClick r:id="rId2"/>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t>CS 4530 &amp; CS 5500</a:t>
            </a:r>
          </a:p>
          <a:p>
            <a:pPr>
              <a:defRPr>
                <a:solidFill>
                  <a:srgbClr val="005493"/>
                </a:solidFill>
              </a:defRPr>
            </a:pPr>
            <a:r>
              <a:t>Software Engineering</a:t>
            </a:r>
          </a:p>
        </p:txBody>
      </p:sp>
      <p:sp>
        <p:nvSpPr>
          <p:cNvPr id="125" name="Lecture 11.2: Ethics in Software Engineering"/>
          <p:cNvSpPr txBox="1">
            <a:spLocks noGrp="1"/>
          </p:cNvSpPr>
          <p:nvPr>
            <p:ph type="subTitle" sz="quarter" idx="1"/>
          </p:nvPr>
        </p:nvSpPr>
        <p:spPr>
          <a:prstGeom prst="rect">
            <a:avLst/>
          </a:prstGeom>
        </p:spPr>
        <p:txBody>
          <a:bodyPr/>
          <a:lstStyle/>
          <a:p>
            <a:r>
              <a:rPr dirty="0"/>
              <a:t>Lecture </a:t>
            </a:r>
            <a:r>
              <a:rPr lang="en-US" dirty="0"/>
              <a:t>12</a:t>
            </a:r>
            <a:r>
              <a:rPr dirty="0"/>
              <a:t>.2: Ethics in Software Engineering</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afety-Critical Software Regulations"/>
          <p:cNvSpPr txBox="1">
            <a:spLocks noGrp="1"/>
          </p:cNvSpPr>
          <p:nvPr>
            <p:ph type="title"/>
          </p:nvPr>
        </p:nvSpPr>
        <p:spPr>
          <a:prstGeom prst="rect">
            <a:avLst/>
          </a:prstGeom>
        </p:spPr>
        <p:txBody>
          <a:bodyPr/>
          <a:lstStyle/>
          <a:p>
            <a:r>
              <a:t>Safety-Critical Software Regulations</a:t>
            </a:r>
          </a:p>
        </p:txBody>
      </p:sp>
      <p:sp>
        <p:nvSpPr>
          <p:cNvPr id="199" name="Standards for Software Developmen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Standards for Software Development</a:t>
            </a:r>
          </a:p>
        </p:txBody>
      </p:sp>
      <p:sp>
        <p:nvSpPr>
          <p:cNvPr id="200" name="International bodies define standard processes that are designed to protect the public…"/>
          <p:cNvSpPr txBox="1">
            <a:spLocks noGrp="1"/>
          </p:cNvSpPr>
          <p:nvPr>
            <p:ph type="body" idx="1"/>
          </p:nvPr>
        </p:nvSpPr>
        <p:spPr>
          <a:xfrm>
            <a:off x="1206500" y="4248504"/>
            <a:ext cx="16482157" cy="8256012"/>
          </a:xfrm>
          <a:prstGeom prst="rect">
            <a:avLst/>
          </a:prstGeom>
        </p:spPr>
        <p:txBody>
          <a:bodyPr/>
          <a:lstStyle/>
          <a:p>
            <a:r>
              <a:t>International bodies define standard processes that are designed to protect the public</a:t>
            </a:r>
          </a:p>
          <a:p>
            <a:r>
              <a:t>By (correctly) following such a standard, you can reduce the chance of harm to users, as well as your ethical (and legal) liability</a:t>
            </a:r>
          </a:p>
        </p:txBody>
      </p:sp>
      <p:pic>
        <p:nvPicPr>
          <p:cNvPr id="201" name="Image" descr="Image"/>
          <p:cNvPicPr>
            <a:picLocks noChangeAspect="1"/>
          </p:cNvPicPr>
          <p:nvPr/>
        </p:nvPicPr>
        <p:blipFill>
          <a:blip r:embed="rId3"/>
          <a:stretch>
            <a:fillRect/>
          </a:stretch>
        </p:blipFill>
        <p:spPr>
          <a:xfrm>
            <a:off x="17930310" y="2714904"/>
            <a:ext cx="6266528" cy="10706981"/>
          </a:xfrm>
          <a:prstGeom prst="rect">
            <a:avLst/>
          </a:prstGeom>
          <a:ln w="25400">
            <a:miter lim="400000"/>
          </a:ln>
          <a:effectLst>
            <a:outerShdw blurRad="254000" dist="127000" dir="5400000" rotWithShape="0">
              <a:srgbClr val="000000">
                <a:alpha val="70000"/>
              </a:srgbClr>
            </a:outerShdw>
          </a:effectLst>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 name="Value Sensitive Design"/>
          <p:cNvSpPr txBox="1">
            <a:spLocks noGrp="1"/>
          </p:cNvSpPr>
          <p:nvPr>
            <p:ph type="title"/>
          </p:nvPr>
        </p:nvSpPr>
        <p:spPr>
          <a:prstGeom prst="rect">
            <a:avLst/>
          </a:prstGeom>
        </p:spPr>
        <p:txBody>
          <a:bodyPr/>
          <a:lstStyle/>
          <a:p>
            <a:r>
              <a:t>Value Sensitive Design</a:t>
            </a:r>
          </a:p>
        </p:txBody>
      </p:sp>
      <p:sp>
        <p:nvSpPr>
          <p:cNvPr id="206" name="Consider how our software impacts users’ universal values [partial lis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759459">
              <a:defRPr sz="5060"/>
            </a:lvl1pPr>
          </a:lstStyle>
          <a:p>
            <a:r>
              <a:t>Consider how our software impacts users’ universal values [partial list]</a:t>
            </a:r>
          </a:p>
        </p:txBody>
      </p:sp>
      <p:sp>
        <p:nvSpPr>
          <p:cNvPr id="207" name="Human rights - Inalienable, fundamental rights to which all people are entitled…"/>
          <p:cNvSpPr txBox="1">
            <a:spLocks noGrp="1"/>
          </p:cNvSpPr>
          <p:nvPr>
            <p:ph type="body" idx="1"/>
          </p:nvPr>
        </p:nvSpPr>
        <p:spPr>
          <a:xfrm>
            <a:off x="1206500" y="4248504"/>
            <a:ext cx="18579735" cy="8256012"/>
          </a:xfrm>
          <a:prstGeom prst="rect">
            <a:avLst/>
          </a:prstGeom>
        </p:spPr>
        <p:txBody>
          <a:bodyPr/>
          <a:lstStyle/>
          <a:p>
            <a:pPr marL="603504" indent="-603504" defTabSz="2413955">
              <a:spcBef>
                <a:spcPts val="4400"/>
              </a:spcBef>
              <a:defRPr sz="4752"/>
            </a:pPr>
            <a:r>
              <a:t>Human rights - Inalienable, fundamental rights to which all people are entitled </a:t>
            </a:r>
          </a:p>
          <a:p>
            <a:pPr marL="603504" indent="-603504" defTabSz="2413955">
              <a:spcBef>
                <a:spcPts val="4400"/>
              </a:spcBef>
              <a:defRPr sz="4752"/>
            </a:pPr>
            <a:r>
              <a:t>Accessibility - Making all people successful users of the technology</a:t>
            </a:r>
          </a:p>
          <a:p>
            <a:pPr marL="603504" indent="-603504" defTabSz="2413955">
              <a:spcBef>
                <a:spcPts val="4400"/>
              </a:spcBef>
              <a:defRPr sz="4752"/>
            </a:pPr>
            <a:r>
              <a:t>Justice - Procedural justice (process is fair) + distributive justice (outcomes are fair)</a:t>
            </a:r>
          </a:p>
          <a:p>
            <a:pPr marL="603504" indent="-603504" defTabSz="2413955">
              <a:spcBef>
                <a:spcPts val="4400"/>
              </a:spcBef>
              <a:defRPr sz="4752"/>
            </a:pPr>
            <a:r>
              <a:t>Privacy - An individual’s agency in determining what information about them is shared</a:t>
            </a:r>
          </a:p>
          <a:p>
            <a:pPr marL="603504" indent="-603504" defTabSz="2413955">
              <a:spcBef>
                <a:spcPts val="4400"/>
              </a:spcBef>
              <a:defRPr sz="4752"/>
            </a:pPr>
            <a:r>
              <a:t>Human welfare - Physical, material and psychological well-being</a:t>
            </a:r>
          </a:p>
        </p:txBody>
      </p:sp>
      <p:pic>
        <p:nvPicPr>
          <p:cNvPr id="208" name="Image" descr="Image"/>
          <p:cNvPicPr>
            <a:picLocks noChangeAspect="1"/>
          </p:cNvPicPr>
          <p:nvPr/>
        </p:nvPicPr>
        <p:blipFill>
          <a:blip r:embed="rId3"/>
          <a:stretch>
            <a:fillRect/>
          </a:stretch>
        </p:blipFill>
        <p:spPr>
          <a:xfrm>
            <a:off x="19537179" y="6875897"/>
            <a:ext cx="4521231" cy="6620373"/>
          </a:xfrm>
          <a:prstGeom prst="rect">
            <a:avLst/>
          </a:prstGeom>
          <a:ln w="12700">
            <a:miter lim="400000"/>
          </a:ln>
        </p:spPr>
      </p:pic>
      <p:sp>
        <p:nvSpPr>
          <p:cNvPr id="209" name="Value Sensitive Design @ Khoury"/>
          <p:cNvSpPr txBox="1"/>
          <p:nvPr/>
        </p:nvSpPr>
        <p:spPr>
          <a:xfrm>
            <a:off x="9904323" y="12929262"/>
            <a:ext cx="457535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Value Sensitive Design @ Khoury</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Unpacking “Public Interest”"/>
          <p:cNvSpPr txBox="1">
            <a:spLocks noGrp="1"/>
          </p:cNvSpPr>
          <p:nvPr>
            <p:ph type="title"/>
          </p:nvPr>
        </p:nvSpPr>
        <p:spPr>
          <a:prstGeom prst="rect">
            <a:avLst/>
          </a:prstGeom>
        </p:spPr>
        <p:txBody>
          <a:bodyPr/>
          <a:lstStyle/>
          <a:p>
            <a:r>
              <a:t>Unpacking “Public Interest”</a:t>
            </a:r>
          </a:p>
        </p:txBody>
      </p:sp>
      <p:sp>
        <p:nvSpPr>
          <p:cNvPr id="214" name="Do no harm: how can our software cause harm?"/>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Do no harm: how can our software cause harm?</a:t>
            </a:r>
          </a:p>
        </p:txBody>
      </p:sp>
      <p:sp>
        <p:nvSpPr>
          <p:cNvPr id="215" name="How can my software fail? What are the implications of that failure?…"/>
          <p:cNvSpPr txBox="1">
            <a:spLocks noGrp="1"/>
          </p:cNvSpPr>
          <p:nvPr>
            <p:ph type="body" idx="1"/>
          </p:nvPr>
        </p:nvSpPr>
        <p:spPr>
          <a:prstGeom prst="rect">
            <a:avLst/>
          </a:prstGeom>
        </p:spPr>
        <p:txBody>
          <a:bodyPr/>
          <a:lstStyle/>
          <a:p>
            <a:pPr marL="228600" indent="-228600">
              <a:buSzPct val="100000"/>
            </a:pPr>
            <a:r>
              <a:t>How can my software fail? What are the implications of that failure?</a:t>
            </a:r>
          </a:p>
          <a:p>
            <a:pPr marL="228600" indent="-228600">
              <a:buSzPct val="100000"/>
            </a:pPr>
            <a:r>
              <a:t>Who will use my software, and how might different users use it differently?</a:t>
            </a:r>
          </a:p>
          <a:p>
            <a:pPr marL="228600" indent="-228600">
              <a:buSzPct val="100000"/>
            </a:pPr>
            <a:r>
              <a:t>How will my software impact those who do not use it directly?</a:t>
            </a:r>
          </a:p>
          <a:p>
            <a:pPr marL="228600" indent="-228600">
              <a:buSzPct val="100000"/>
            </a:pPr>
            <a:r>
              <a:t>Will my software amplify negative behavior for users and society at large?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 name="Unpacking “Public Interest”"/>
          <p:cNvSpPr txBox="1">
            <a:spLocks noGrp="1"/>
          </p:cNvSpPr>
          <p:nvPr>
            <p:ph type="title"/>
          </p:nvPr>
        </p:nvSpPr>
        <p:spPr>
          <a:prstGeom prst="rect">
            <a:avLst/>
          </a:prstGeom>
        </p:spPr>
        <p:txBody>
          <a:bodyPr/>
          <a:lstStyle/>
          <a:p>
            <a:r>
              <a:t>Unpacking “Public Interest”</a:t>
            </a:r>
          </a:p>
        </p:txBody>
      </p:sp>
      <p:sp>
        <p:nvSpPr>
          <p:cNvPr id="220" name="How can our software make a positive contribu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How can our software make a positive contribution?</a:t>
            </a:r>
          </a:p>
        </p:txBody>
      </p:sp>
      <p:sp>
        <p:nvSpPr>
          <p:cNvPr id="221" name="Will my software make people’s jobs easier?…"/>
          <p:cNvSpPr txBox="1">
            <a:spLocks noGrp="1"/>
          </p:cNvSpPr>
          <p:nvPr>
            <p:ph type="body" idx="1"/>
          </p:nvPr>
        </p:nvSpPr>
        <p:spPr>
          <a:prstGeom prst="rect">
            <a:avLst/>
          </a:prstGeom>
        </p:spPr>
        <p:txBody>
          <a:bodyPr/>
          <a:lstStyle/>
          <a:p>
            <a:pPr marL="228600" indent="-228600">
              <a:buSzPct val="100000"/>
            </a:pPr>
            <a:r>
              <a:t>Will my software make people’s jobs easier?</a:t>
            </a:r>
          </a:p>
          <a:p>
            <a:pPr marL="228600" indent="-228600">
              <a:buSzPct val="100000"/>
            </a:pPr>
            <a:r>
              <a:t>Will my software make people happier?</a:t>
            </a:r>
          </a:p>
          <a:p>
            <a:pPr marL="228600" indent="-228600">
              <a:buSzPct val="100000"/>
            </a:pPr>
            <a:r>
              <a:t>Will my software amplify positive behavior for users and society at large?</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Where does this leave us?"/>
          <p:cNvSpPr txBox="1">
            <a:spLocks noGrp="1"/>
          </p:cNvSpPr>
          <p:nvPr>
            <p:ph type="title"/>
          </p:nvPr>
        </p:nvSpPr>
        <p:spPr>
          <a:prstGeom prst="rect">
            <a:avLst/>
          </a:prstGeom>
        </p:spPr>
        <p:txBody>
          <a:bodyPr/>
          <a:lstStyle/>
          <a:p>
            <a:r>
              <a:t>Where does this leave us?</a:t>
            </a:r>
          </a:p>
        </p:txBody>
      </p:sp>
      <p:sp>
        <p:nvSpPr>
          <p:cNvPr id="226" name="So that we can sleep at nigh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So that we can sleep at night</a:t>
            </a:r>
          </a:p>
        </p:txBody>
      </p:sp>
      <p:sp>
        <p:nvSpPr>
          <p:cNvPr id="227" name="Above all: try to do good - consider the impacts of your software on others…"/>
          <p:cNvSpPr txBox="1">
            <a:spLocks noGrp="1"/>
          </p:cNvSpPr>
          <p:nvPr>
            <p:ph type="body" idx="1"/>
          </p:nvPr>
        </p:nvSpPr>
        <p:spPr>
          <a:prstGeom prst="rect">
            <a:avLst/>
          </a:prstGeom>
        </p:spPr>
        <p:txBody>
          <a:bodyPr/>
          <a:lstStyle/>
          <a:p>
            <a:r>
              <a:t>Above all: try to do good - consider the impacts of your software on others</a:t>
            </a:r>
          </a:p>
          <a:p>
            <a:r>
              <a:t>Follow best-practices, and actively push to improve them</a:t>
            </a:r>
          </a:p>
          <a:p>
            <a:r>
              <a:t>Next lesson: How do we understand our users, so that we can make the best software, and cause the least unintended harm?</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Learning Objectives for this Lesson"/>
          <p:cNvSpPr txBox="1">
            <a:spLocks noGrp="1"/>
          </p:cNvSpPr>
          <p:nvPr>
            <p:ph type="title"/>
          </p:nvPr>
        </p:nvSpPr>
        <p:spPr>
          <a:prstGeom prst="rect">
            <a:avLst/>
          </a:prstGeom>
        </p:spPr>
        <p:txBody>
          <a:bodyPr/>
          <a:lstStyle/>
          <a:p>
            <a:r>
              <a:t>Learning Objectives for this Lesson</a:t>
            </a:r>
          </a:p>
        </p:txBody>
      </p:sp>
      <p:sp>
        <p:nvSpPr>
          <p:cNvPr id="128"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29" name="Articulate the ethical responsibilities of professional software engineers…"/>
          <p:cNvSpPr txBox="1">
            <a:spLocks noGrp="1"/>
          </p:cNvSpPr>
          <p:nvPr>
            <p:ph type="body" idx="1"/>
          </p:nvPr>
        </p:nvSpPr>
        <p:spPr>
          <a:prstGeom prst="rect">
            <a:avLst/>
          </a:prstGeom>
        </p:spPr>
        <p:txBody>
          <a:bodyPr/>
          <a:lstStyle/>
          <a:p>
            <a:r>
              <a:t>Articulate the ethical responsibilities of professional software engineers</a:t>
            </a:r>
          </a:p>
          <a:p>
            <a:r>
              <a:t>List a set of questions that you can ask to evaluate the public impact of software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rofessional Ethics"/>
          <p:cNvSpPr txBox="1">
            <a:spLocks noGrp="1"/>
          </p:cNvSpPr>
          <p:nvPr>
            <p:ph type="title"/>
          </p:nvPr>
        </p:nvSpPr>
        <p:spPr>
          <a:prstGeom prst="rect">
            <a:avLst/>
          </a:prstGeom>
        </p:spPr>
        <p:txBody>
          <a:bodyPr/>
          <a:lstStyle/>
          <a:p>
            <a:r>
              <a:t>Professional Ethics</a:t>
            </a:r>
          </a:p>
        </p:txBody>
      </p:sp>
      <p:sp>
        <p:nvSpPr>
          <p:cNvPr id="132" name="Professional standard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Professional standards</a:t>
            </a:r>
          </a:p>
        </p:txBody>
      </p:sp>
      <p:sp>
        <p:nvSpPr>
          <p:cNvPr id="133" name="By 1675, standards established for: divinity, law, medicine…"/>
          <p:cNvSpPr txBox="1">
            <a:spLocks noGrp="1"/>
          </p:cNvSpPr>
          <p:nvPr>
            <p:ph type="body" sz="half" idx="1"/>
          </p:nvPr>
        </p:nvSpPr>
        <p:spPr>
          <a:xfrm>
            <a:off x="1206500" y="4248504"/>
            <a:ext cx="13635869" cy="8256012"/>
          </a:xfrm>
          <a:prstGeom prst="rect">
            <a:avLst/>
          </a:prstGeom>
        </p:spPr>
        <p:txBody>
          <a:bodyPr/>
          <a:lstStyle/>
          <a:p>
            <a:r>
              <a:t>By 1675, standards established for: divinity, law, medicine</a:t>
            </a:r>
          </a:p>
          <a:p>
            <a:r>
              <a:t>Professionals exercise specialist knowledge or skill - professional ethics governs how this knowledge should be governed</a:t>
            </a:r>
          </a:p>
        </p:txBody>
      </p:sp>
      <p:pic>
        <p:nvPicPr>
          <p:cNvPr id="134" name="Image" descr="Image"/>
          <p:cNvPicPr>
            <a:picLocks noChangeAspect="1"/>
          </p:cNvPicPr>
          <p:nvPr/>
        </p:nvPicPr>
        <p:blipFill>
          <a:blip r:embed="rId3"/>
          <a:stretch>
            <a:fillRect/>
          </a:stretch>
        </p:blipFill>
        <p:spPr>
          <a:xfrm>
            <a:off x="15317846" y="615950"/>
            <a:ext cx="8839201" cy="12484100"/>
          </a:xfrm>
          <a:prstGeom prst="rect">
            <a:avLst/>
          </a:prstGeom>
          <a:ln w="12700">
            <a:miter lim="400000"/>
          </a:ln>
        </p:spPr>
      </p:pic>
      <p:sp>
        <p:nvSpPr>
          <p:cNvPr id="135" name="12th-century Byzantine manuscript of the Hippocratic Oath"/>
          <p:cNvSpPr txBox="1"/>
          <p:nvPr/>
        </p:nvSpPr>
        <p:spPr>
          <a:xfrm>
            <a:off x="15657698" y="13146361"/>
            <a:ext cx="8159497"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12th-century Byzantine manuscript of the Hippocratic Oath</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Code of Ethics"/>
          <p:cNvSpPr txBox="1">
            <a:spLocks noGrp="1"/>
          </p:cNvSpPr>
          <p:nvPr>
            <p:ph type="title"/>
          </p:nvPr>
        </p:nvSpPr>
        <p:spPr>
          <a:prstGeom prst="rect">
            <a:avLst/>
          </a:prstGeom>
        </p:spPr>
        <p:txBody>
          <a:bodyPr/>
          <a:lstStyle/>
          <a:p>
            <a:r>
              <a:t>Code of Ethics</a:t>
            </a:r>
          </a:p>
        </p:txBody>
      </p:sp>
      <p:sp>
        <p:nvSpPr>
          <p:cNvPr id="140" name="Professional Engine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Professional Engineers</a:t>
            </a:r>
          </a:p>
        </p:txBody>
      </p:sp>
      <p:sp>
        <p:nvSpPr>
          <p:cNvPr id="141" name="Engineers, in the fulfillment of their professional duties, shall:…"/>
          <p:cNvSpPr txBox="1"/>
          <p:nvPr/>
        </p:nvSpPr>
        <p:spPr>
          <a:xfrm>
            <a:off x="316534" y="3982877"/>
            <a:ext cx="15060980" cy="534553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sz="3900">
                <a:solidFill>
                  <a:srgbClr val="000000"/>
                </a:solidFill>
              </a:defRPr>
            </a:pPr>
            <a:r>
              <a:t>Engineers, in the fulfillment of their professional duties, shall:</a:t>
            </a:r>
          </a:p>
          <a:p>
            <a:pPr marL="457200" indent="-317500" algn="l" defTabSz="457200">
              <a:buClr>
                <a:srgbClr val="595959"/>
              </a:buClr>
              <a:buSzPct val="100000"/>
              <a:buFont typeface="Helvetica"/>
              <a:buAutoNum type="arabicPeriod"/>
              <a:defRPr sz="3900">
                <a:solidFill>
                  <a:srgbClr val="000000"/>
                </a:solidFill>
              </a:defRPr>
            </a:pPr>
            <a:r>
              <a:t>Hold paramount the safety, health, and welfare of the public.</a:t>
            </a:r>
          </a:p>
          <a:p>
            <a:pPr marL="457200" indent="-317500" algn="l" defTabSz="457200">
              <a:buClr>
                <a:srgbClr val="595959"/>
              </a:buClr>
              <a:buSzPct val="100000"/>
              <a:buFont typeface="Helvetica"/>
              <a:buAutoNum type="arabicPeriod"/>
              <a:defRPr sz="3900">
                <a:solidFill>
                  <a:srgbClr val="000000"/>
                </a:solidFill>
              </a:defRPr>
            </a:pPr>
            <a:r>
              <a:t>Perform services only in areas of their competence.</a:t>
            </a:r>
          </a:p>
          <a:p>
            <a:pPr marL="457200" indent="-317500" algn="l" defTabSz="457200">
              <a:buClr>
                <a:srgbClr val="595959"/>
              </a:buClr>
              <a:buSzPct val="100000"/>
              <a:buFont typeface="Helvetica"/>
              <a:buAutoNum type="arabicPeriod"/>
              <a:defRPr sz="3900">
                <a:solidFill>
                  <a:srgbClr val="000000"/>
                </a:solidFill>
              </a:defRPr>
            </a:pPr>
            <a:r>
              <a:t>Issue public statements only in an objective and truthful manner.</a:t>
            </a:r>
          </a:p>
          <a:p>
            <a:pPr marL="457200" indent="-317500" algn="l" defTabSz="457200">
              <a:buClr>
                <a:srgbClr val="595959"/>
              </a:buClr>
              <a:buSzPct val="100000"/>
              <a:buFont typeface="Helvetica"/>
              <a:buAutoNum type="arabicPeriod"/>
              <a:defRPr sz="3900">
                <a:solidFill>
                  <a:srgbClr val="000000"/>
                </a:solidFill>
              </a:defRPr>
            </a:pPr>
            <a:r>
              <a:t>Act for each employer or client as faithful agents or trustees.</a:t>
            </a:r>
          </a:p>
          <a:p>
            <a:pPr marL="457200" indent="-317500" algn="l" defTabSz="457200">
              <a:buClr>
                <a:srgbClr val="595959"/>
              </a:buClr>
              <a:buSzPct val="100000"/>
              <a:buFont typeface="Helvetica"/>
              <a:buAutoNum type="arabicPeriod"/>
              <a:defRPr sz="3900">
                <a:solidFill>
                  <a:srgbClr val="000000"/>
                </a:solidFill>
              </a:defRPr>
            </a:pPr>
            <a:r>
              <a:t>Avoid deceptive acts.</a:t>
            </a:r>
          </a:p>
          <a:p>
            <a:pPr marL="457200" indent="-317500" algn="l" defTabSz="457200">
              <a:buClr>
                <a:srgbClr val="595959"/>
              </a:buClr>
              <a:buSzPct val="100000"/>
              <a:buFont typeface="Helvetica"/>
              <a:buAutoNum type="arabicPeriod"/>
              <a:defRPr sz="3900">
                <a:solidFill>
                  <a:srgbClr val="000000"/>
                </a:solidFill>
              </a:defRPr>
            </a:pPr>
            <a:r>
              <a:t>Conduct themselves honorably, responsibly, ethically, and lawfully so as to enhance the honor, reputation, and usefulness of the profession.</a:t>
            </a:r>
          </a:p>
        </p:txBody>
      </p:sp>
      <p:sp>
        <p:nvSpPr>
          <p:cNvPr id="142" name="National Society of Professional Engineers - Code of Ethics for Engineers"/>
          <p:cNvSpPr txBox="1"/>
          <p:nvPr/>
        </p:nvSpPr>
        <p:spPr>
          <a:xfrm>
            <a:off x="1141921" y="12849790"/>
            <a:ext cx="10059925"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National Society of Professional Engineers - Code of Ethics for Engineers</a:t>
            </a:r>
          </a:p>
        </p:txBody>
      </p:sp>
      <p:pic>
        <p:nvPicPr>
          <p:cNvPr id="143" name="Image" descr="Image"/>
          <p:cNvPicPr>
            <a:picLocks noChangeAspect="1"/>
          </p:cNvPicPr>
          <p:nvPr/>
        </p:nvPicPr>
        <p:blipFill>
          <a:blip r:embed="rId4"/>
          <a:srcRect l="37872" r="18494"/>
          <a:stretch>
            <a:fillRect/>
          </a:stretch>
        </p:blipFill>
        <p:spPr>
          <a:xfrm>
            <a:off x="16297847" y="-1"/>
            <a:ext cx="7979507" cy="13716001"/>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Code of Ethics"/>
          <p:cNvSpPr txBox="1">
            <a:spLocks noGrp="1"/>
          </p:cNvSpPr>
          <p:nvPr>
            <p:ph type="title"/>
          </p:nvPr>
        </p:nvSpPr>
        <p:spPr>
          <a:prstGeom prst="rect">
            <a:avLst/>
          </a:prstGeom>
        </p:spPr>
        <p:txBody>
          <a:bodyPr/>
          <a:lstStyle/>
          <a:p>
            <a:r>
              <a:t>Code of Ethics</a:t>
            </a:r>
          </a:p>
        </p:txBody>
      </p:sp>
      <p:sp>
        <p:nvSpPr>
          <p:cNvPr id="148" name="Professional Engineers: Citigroup Cente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Professional Engineers: Citigroup Center</a:t>
            </a:r>
          </a:p>
        </p:txBody>
      </p:sp>
      <p:sp>
        <p:nvSpPr>
          <p:cNvPr id="149" name="Design met building code, but did not account for all failure modes…"/>
          <p:cNvSpPr txBox="1">
            <a:spLocks noGrp="1"/>
          </p:cNvSpPr>
          <p:nvPr>
            <p:ph type="body" sz="half" idx="1"/>
          </p:nvPr>
        </p:nvSpPr>
        <p:spPr>
          <a:xfrm>
            <a:off x="1206500" y="4248504"/>
            <a:ext cx="8608205" cy="8256012"/>
          </a:xfrm>
          <a:prstGeom prst="rect">
            <a:avLst/>
          </a:prstGeom>
        </p:spPr>
        <p:txBody>
          <a:bodyPr/>
          <a:lstStyle/>
          <a:p>
            <a:r>
              <a:t>Design met building code, but did </a:t>
            </a:r>
            <a:r>
              <a:rPr i="1"/>
              <a:t>not</a:t>
            </a:r>
            <a:r>
              <a:t> account for all failure modes</a:t>
            </a:r>
          </a:p>
          <a:p>
            <a:r>
              <a:t>Last-minute changes to construction increased odds of failure</a:t>
            </a:r>
          </a:p>
          <a:p>
            <a:r>
              <a:t>Fixed before disaster could strike, but kept a secret for 20 years</a:t>
            </a:r>
          </a:p>
        </p:txBody>
      </p:sp>
      <p:pic>
        <p:nvPicPr>
          <p:cNvPr id="150" name="Image" descr="Image"/>
          <p:cNvPicPr>
            <a:picLocks noChangeAspect="1"/>
          </p:cNvPicPr>
          <p:nvPr/>
        </p:nvPicPr>
        <p:blipFill>
          <a:blip r:embed="rId3"/>
          <a:stretch>
            <a:fillRect/>
          </a:stretch>
        </p:blipFill>
        <p:spPr>
          <a:xfrm>
            <a:off x="9817761" y="3299814"/>
            <a:ext cx="14634219" cy="9756146"/>
          </a:xfrm>
          <a:prstGeom prst="rect">
            <a:avLst/>
          </a:prstGeom>
          <a:ln w="12700">
            <a:miter lim="400000"/>
          </a:ln>
        </p:spPr>
      </p:pic>
      <p:sp>
        <p:nvSpPr>
          <p:cNvPr id="151" name="“Citigroup Center” by Tdorante10, Wikimedia commons, CC BY-SA 4.0"/>
          <p:cNvSpPr txBox="1"/>
          <p:nvPr/>
        </p:nvSpPr>
        <p:spPr>
          <a:xfrm>
            <a:off x="12236277" y="13091153"/>
            <a:ext cx="9797187"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“Citigroup Center” by Tdorante10, Wikimedia commons, CC BY-SA 4.0</a:t>
            </a:r>
          </a:p>
        </p:txBody>
      </p:sp>
      <p:sp>
        <p:nvSpPr>
          <p:cNvPr id="152" name="https://www.theaiatrust.com/whitepapers/ethics/study.php"/>
          <p:cNvSpPr txBox="1"/>
          <p:nvPr/>
        </p:nvSpPr>
        <p:spPr>
          <a:xfrm>
            <a:off x="460445" y="13091153"/>
            <a:ext cx="8112863"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https://www.theaiatrust.com/whitepapers/ethics/study.php</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ode of Ethics"/>
          <p:cNvSpPr txBox="1">
            <a:spLocks noGrp="1"/>
          </p:cNvSpPr>
          <p:nvPr>
            <p:ph type="title"/>
          </p:nvPr>
        </p:nvSpPr>
        <p:spPr>
          <a:prstGeom prst="rect">
            <a:avLst/>
          </a:prstGeom>
        </p:spPr>
        <p:txBody>
          <a:bodyPr/>
          <a:lstStyle/>
          <a:p>
            <a:r>
              <a:t>Code of Ethics</a:t>
            </a:r>
          </a:p>
        </p:txBody>
      </p:sp>
      <p:sp>
        <p:nvSpPr>
          <p:cNvPr id="157" name="Software Engineers: Therac-25 (1985-1987)"/>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Software Engineers: Therac-25 (1985-1987)</a:t>
            </a:r>
          </a:p>
        </p:txBody>
      </p:sp>
      <p:sp>
        <p:nvSpPr>
          <p:cNvPr id="158" name="Bug in software caused 100x greater exposure to radiation than intended…"/>
          <p:cNvSpPr txBox="1">
            <a:spLocks noGrp="1"/>
          </p:cNvSpPr>
          <p:nvPr>
            <p:ph type="body" sz="half" idx="1"/>
          </p:nvPr>
        </p:nvSpPr>
        <p:spPr>
          <a:xfrm>
            <a:off x="1206500" y="4248504"/>
            <a:ext cx="11817865" cy="8256012"/>
          </a:xfrm>
          <a:prstGeom prst="rect">
            <a:avLst/>
          </a:prstGeom>
        </p:spPr>
        <p:txBody>
          <a:bodyPr/>
          <a:lstStyle/>
          <a:p>
            <a:r>
              <a:t>Bug in software caused 100x greater exposure to radiation than intended</a:t>
            </a:r>
          </a:p>
          <a:p>
            <a:r>
              <a:t>At least 6 died</a:t>
            </a:r>
          </a:p>
          <a:p>
            <a:r>
              <a:t>Likely far more suffered: deaths occurred over a period of 2 years!</a:t>
            </a:r>
          </a:p>
          <a:p>
            <a:r>
              <a:t>Weak accountability in manufacturer’s organization</a:t>
            </a:r>
          </a:p>
        </p:txBody>
      </p:sp>
      <p:pic>
        <p:nvPicPr>
          <p:cNvPr id="159" name="Image" descr="Image"/>
          <p:cNvPicPr>
            <a:picLocks noChangeAspect="1"/>
          </p:cNvPicPr>
          <p:nvPr/>
        </p:nvPicPr>
        <p:blipFill>
          <a:blip r:embed="rId3"/>
          <a:stretch>
            <a:fillRect/>
          </a:stretch>
        </p:blipFill>
        <p:spPr>
          <a:xfrm>
            <a:off x="13120458" y="4401548"/>
            <a:ext cx="10735555" cy="7949924"/>
          </a:xfrm>
          <a:prstGeom prst="rect">
            <a:avLst/>
          </a:prstGeom>
          <a:ln w="12700">
            <a:miter lim="400000"/>
          </a:ln>
        </p:spPr>
      </p:pic>
      <p:sp>
        <p:nvSpPr>
          <p:cNvPr id="160" name="“Therac-25” by Catalina Márquez, Wikimedia commons, CC BY-SA 4.0"/>
          <p:cNvSpPr txBox="1"/>
          <p:nvPr/>
        </p:nvSpPr>
        <p:spPr>
          <a:xfrm>
            <a:off x="13606709" y="12509377"/>
            <a:ext cx="9763050"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“Therac-25” by Catalina Márquez, Wikimedia commons, CC BY-SA 4.0</a:t>
            </a:r>
          </a:p>
        </p:txBody>
      </p:sp>
      <p:sp>
        <p:nvSpPr>
          <p:cNvPr id="161" name="https://ethicsunwrapped.utexas.edu/case-study/therac-25"/>
          <p:cNvSpPr txBox="1"/>
          <p:nvPr/>
        </p:nvSpPr>
        <p:spPr>
          <a:xfrm>
            <a:off x="249080" y="13018389"/>
            <a:ext cx="8068666"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4"/>
              </a:rPr>
              <a:t>https://ethicsunwrapped.utexas.edu/case-study/therac-25</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ode of Ethics"/>
          <p:cNvSpPr txBox="1">
            <a:spLocks noGrp="1"/>
          </p:cNvSpPr>
          <p:nvPr>
            <p:ph type="title"/>
          </p:nvPr>
        </p:nvSpPr>
        <p:spPr>
          <a:prstGeom prst="rect">
            <a:avLst/>
          </a:prstGeom>
        </p:spPr>
        <p:txBody>
          <a:bodyPr/>
          <a:lstStyle/>
          <a:p>
            <a:r>
              <a:t>Code of Ethics</a:t>
            </a:r>
          </a:p>
        </p:txBody>
      </p:sp>
      <p:sp>
        <p:nvSpPr>
          <p:cNvPr id="166" name="ACM’s Code of Ethics Software Engine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ACM’s Code of Ethics Software Engineers</a:t>
            </a:r>
          </a:p>
        </p:txBody>
      </p:sp>
      <p:sp>
        <p:nvSpPr>
          <p:cNvPr id="167" name="1. PUBLIC – Software engineers shall act consistently with the public interest.…"/>
          <p:cNvSpPr txBox="1">
            <a:spLocks noGrp="1"/>
          </p:cNvSpPr>
          <p:nvPr>
            <p:ph type="body" idx="1"/>
          </p:nvPr>
        </p:nvSpPr>
        <p:spPr>
          <a:prstGeom prst="rect">
            <a:avLst/>
          </a:prstGeom>
        </p:spPr>
        <p:txBody>
          <a:bodyPr/>
          <a:lstStyle/>
          <a:p>
            <a:pPr marL="0" indent="0" defTabSz="1560536">
              <a:spcBef>
                <a:spcPts val="2800"/>
              </a:spcBef>
              <a:buSzTx/>
              <a:buNone/>
              <a:defRPr sz="3072"/>
            </a:pPr>
            <a:r>
              <a:t>1. PUBLIC – Software engineers shall act consistently with the public interest.</a:t>
            </a:r>
          </a:p>
          <a:p>
            <a:pPr marL="0" indent="0" defTabSz="1560536">
              <a:spcBef>
                <a:spcPts val="2800"/>
              </a:spcBef>
              <a:buSzTx/>
              <a:buNone/>
              <a:defRPr sz="3072"/>
            </a:pPr>
            <a:r>
              <a:t>2. CLIENT AND EMPLOYER – Software engineers shall act in a manner that is in the best interests of their client and employer consistent with the public interest.</a:t>
            </a:r>
          </a:p>
          <a:p>
            <a:pPr marL="0" indent="0" defTabSz="1560536">
              <a:spcBef>
                <a:spcPts val="2800"/>
              </a:spcBef>
              <a:buSzTx/>
              <a:buNone/>
              <a:defRPr sz="3072"/>
            </a:pPr>
            <a:r>
              <a:t>3. PRODUCT – Software engineers shall ensure that their products and related modifications meet the highest professional standards possible.</a:t>
            </a:r>
          </a:p>
          <a:p>
            <a:pPr marL="0" indent="0" defTabSz="1560536">
              <a:spcBef>
                <a:spcPts val="2800"/>
              </a:spcBef>
              <a:buSzTx/>
              <a:buNone/>
              <a:defRPr sz="3072"/>
            </a:pPr>
            <a:r>
              <a:t>4. JUDGMENT – Software engineers shall maintain integrity and independence in their professional judgment.</a:t>
            </a:r>
          </a:p>
          <a:p>
            <a:pPr marL="0" indent="0" defTabSz="1560536">
              <a:spcBef>
                <a:spcPts val="2800"/>
              </a:spcBef>
              <a:buSzTx/>
              <a:buNone/>
              <a:defRPr sz="3072"/>
            </a:pPr>
            <a:r>
              <a:t>5. MANAGEMENT – Software engineering managers and leaders shall subscribe to and promote an ethical approach to the management of software development and maintenance.</a:t>
            </a:r>
          </a:p>
          <a:p>
            <a:pPr marL="0" indent="0" defTabSz="1560536">
              <a:spcBef>
                <a:spcPts val="2800"/>
              </a:spcBef>
              <a:buSzTx/>
              <a:buNone/>
              <a:defRPr sz="3072"/>
            </a:pPr>
            <a:r>
              <a:t>6. PROFESSION – Software engineers shall advance the integrity and reputation of the profession consistent with the public interest.</a:t>
            </a:r>
          </a:p>
          <a:p>
            <a:pPr marL="0" indent="0" defTabSz="1560536">
              <a:spcBef>
                <a:spcPts val="2800"/>
              </a:spcBef>
              <a:buSzTx/>
              <a:buNone/>
              <a:defRPr sz="3072"/>
            </a:pPr>
            <a:r>
              <a:t>7. COLLEAGUES – Software engineers shall be fair to and supportive of their colleagues.</a:t>
            </a:r>
          </a:p>
          <a:p>
            <a:pPr marL="0" indent="0" defTabSz="1560536">
              <a:spcBef>
                <a:spcPts val="2800"/>
              </a:spcBef>
              <a:buSzTx/>
              <a:buNone/>
              <a:defRPr sz="3072"/>
            </a:pPr>
            <a:r>
              <a:t>8. SELF – Software engineers shall participate in lifelong learning regarding the practice of their profession and shall promote an ethical approach to the practice of the profession.</a:t>
            </a:r>
          </a:p>
        </p:txBody>
      </p:sp>
      <p:sp>
        <p:nvSpPr>
          <p:cNvPr id="168" name="https://ethics.acm.org/code-of-ethics/software-engineering-code/"/>
          <p:cNvSpPr txBox="1"/>
          <p:nvPr/>
        </p:nvSpPr>
        <p:spPr>
          <a:xfrm>
            <a:off x="7648803" y="13052146"/>
            <a:ext cx="9086394"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3"/>
              </a:defRPr>
            </a:lvl1pPr>
          </a:lstStyle>
          <a:p>
            <a:pPr>
              <a:defRPr u="none"/>
            </a:pPr>
            <a:r>
              <a:rPr u="sng">
                <a:hlinkClick r:id="rId3"/>
              </a:rPr>
              <a:t>https://ethics.acm.org/code-of-ethics/software-engineering-code/</a:t>
            </a:r>
          </a:p>
        </p:txBody>
      </p:sp>
      <p:pic>
        <p:nvPicPr>
          <p:cNvPr id="169" name="Image" descr="Image"/>
          <p:cNvPicPr>
            <a:picLocks noChangeAspect="1"/>
          </p:cNvPicPr>
          <p:nvPr/>
        </p:nvPicPr>
        <p:blipFill>
          <a:blip r:embed="rId4"/>
          <a:stretch>
            <a:fillRect/>
          </a:stretch>
        </p:blipFill>
        <p:spPr>
          <a:xfrm>
            <a:off x="15588960" y="1119502"/>
            <a:ext cx="8585201" cy="3441701"/>
          </a:xfrm>
          <a:prstGeom prst="rect">
            <a:avLst/>
          </a:prstGeom>
          <a:ln w="25400">
            <a:miter lim="400000"/>
          </a:ln>
          <a:effectLst>
            <a:outerShdw blurRad="254000" dist="127000" dir="5400000" rotWithShape="0">
              <a:srgbClr val="000000">
                <a:alpha val="70000"/>
              </a:srgbClr>
            </a:outerShdw>
          </a:effectLst>
        </p:spPr>
      </p:pic>
      <p:grpSp>
        <p:nvGrpSpPr>
          <p:cNvPr id="172" name="tldr: “No”"/>
          <p:cNvGrpSpPr/>
          <p:nvPr/>
        </p:nvGrpSpPr>
        <p:grpSpPr>
          <a:xfrm>
            <a:off x="21346827" y="2299945"/>
            <a:ext cx="1926032" cy="1045260"/>
            <a:chOff x="0" y="0"/>
            <a:chExt cx="1926031" cy="1045258"/>
          </a:xfrm>
        </p:grpSpPr>
        <p:sp>
          <p:nvSpPr>
            <p:cNvPr id="171" name="tldr: “No”"/>
            <p:cNvSpPr txBox="1"/>
            <p:nvPr/>
          </p:nvSpPr>
          <p:spPr>
            <a:xfrm>
              <a:off x="215900" y="139700"/>
              <a:ext cx="1494232" cy="486459"/>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defRPr b="1">
                  <a:solidFill>
                    <a:srgbClr val="000000"/>
                  </a:solidFill>
                </a:defRPr>
              </a:pPr>
              <a:r>
                <a:t>tldr: </a:t>
              </a:r>
              <a:r>
                <a:rPr>
                  <a:solidFill>
                    <a:schemeClr val="accent5">
                      <a:hueOff val="-82419"/>
                      <a:satOff val="-9513"/>
                      <a:lumOff val="-16343"/>
                    </a:schemeClr>
                  </a:solidFill>
                </a:rPr>
                <a:t>“No”</a:t>
              </a:r>
            </a:p>
          </p:txBody>
        </p:sp>
        <p:pic>
          <p:nvPicPr>
            <p:cNvPr id="170" name="tldr: “No” tldr: “No”" descr="tldr: “No” tldr: “No”"/>
            <p:cNvPicPr>
              <a:picLocks/>
            </p:cNvPicPr>
            <p:nvPr/>
          </p:nvPicPr>
          <p:blipFill>
            <a:blip r:embed="rId5"/>
            <a:stretch>
              <a:fillRect/>
            </a:stretch>
          </p:blipFill>
          <p:spPr>
            <a:xfrm>
              <a:off x="-1" y="0"/>
              <a:ext cx="1926033" cy="1045259"/>
            </a:xfrm>
            <a:prstGeom prst="rect">
              <a:avLst/>
            </a:prstGeom>
            <a:effectLst/>
          </p:spPr>
        </p:pic>
      </p:grpSp>
      <p:sp>
        <p:nvSpPr>
          <p:cNvPr id="173" name="1. PUBLIC – Software engineers shall act consistently with the public interest."/>
          <p:cNvSpPr txBox="1"/>
          <p:nvPr/>
        </p:nvSpPr>
        <p:spPr>
          <a:xfrm>
            <a:off x="1384527" y="5314354"/>
            <a:ext cx="21226578" cy="2033149"/>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a:lnSpc>
                <a:spcPct val="90000"/>
              </a:lnSpc>
              <a:spcBef>
                <a:spcPts val="4500"/>
              </a:spcBef>
              <a:defRPr sz="4800">
                <a:solidFill>
                  <a:srgbClr val="000000"/>
                </a:solidFill>
              </a:defRPr>
            </a:lvl1pPr>
          </a:lstStyle>
          <a:p>
            <a:r>
              <a:t>1. PUBLIC – Software engineers shall act consistently with the public interest.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par>
                          <p:cTn id="7" fill="hold">
                            <p:stCondLst>
                              <p:cond delay="0"/>
                            </p:stCondLst>
                            <p:childTnLst>
                              <p:par>
                                <p:cTn id="8" presetID="9" presetClass="emph" fill="hold" grpId="2" nodeType="afterEffect">
                                  <p:stCondLst>
                                    <p:cond delay="0"/>
                                  </p:stCondLst>
                                  <p:childTnLst>
                                    <p:set>
                                      <p:cBhvr>
                                        <p:cTn id="9" dur="indefinite" fill="hold"/>
                                        <p:tgtEl>
                                          <p:spTgt spid="167"/>
                                        </p:tgtEl>
                                        <p:attrNameLst>
                                          <p:attrName>style.opacity</p:attrName>
                                        </p:attrNameLst>
                                      </p:cBhvr>
                                      <p:to>
                                        <p:strVal val="0.50"/>
                                      </p:to>
                                    </p:set>
                                    <p:animEffect filter="image" prLst="opacity: 0.50; ">
                                      <p:cBhvr>
                                        <p:cTn id="10" dur="indefinite" fill="hold"/>
                                        <p:tgtEl>
                                          <p:spTgt spid="167"/>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6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 grpId="2" animBg="1" advAuto="0"/>
      <p:bldP spid="169" grpId="3" animBg="1" advAuto="0"/>
      <p:bldP spid="172" grpId="4" animBg="1" advAuto="0"/>
      <p:bldP spid="173" grpId="1"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Ethical decisions are often hard decisions"/>
          <p:cNvSpPr txBox="1">
            <a:spLocks noGrp="1"/>
          </p:cNvSpPr>
          <p:nvPr>
            <p:ph type="title"/>
          </p:nvPr>
        </p:nvSpPr>
        <p:spPr>
          <a:prstGeom prst="rect">
            <a:avLst/>
          </a:prstGeom>
        </p:spPr>
        <p:txBody>
          <a:bodyPr/>
          <a:lstStyle/>
          <a:p>
            <a:r>
              <a:t>Ethical decisions are often hard decisions</a:t>
            </a:r>
          </a:p>
        </p:txBody>
      </p:sp>
      <p:sp>
        <p:nvSpPr>
          <p:cNvPr id="178" name="Example: Text Recommendatio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Example: Text Recommendation</a:t>
            </a:r>
          </a:p>
        </p:txBody>
      </p:sp>
      <p:sp>
        <p:nvSpPr>
          <p:cNvPr id="179" name="Interactive AI systems can be useful…"/>
          <p:cNvSpPr txBox="1">
            <a:spLocks noGrp="1"/>
          </p:cNvSpPr>
          <p:nvPr>
            <p:ph type="body" sz="half" idx="1"/>
          </p:nvPr>
        </p:nvSpPr>
        <p:spPr>
          <a:xfrm>
            <a:off x="1206500" y="3582729"/>
            <a:ext cx="21971000" cy="3570990"/>
          </a:xfrm>
          <a:prstGeom prst="rect">
            <a:avLst/>
          </a:prstGeom>
        </p:spPr>
        <p:txBody>
          <a:bodyPr/>
          <a:lstStyle/>
          <a:p>
            <a:r>
              <a:t>Interactive AI systems can be useful</a:t>
            </a:r>
          </a:p>
          <a:p>
            <a:r>
              <a:t>Interactive AI systems can also amplify hate</a:t>
            </a:r>
          </a:p>
          <a:p>
            <a:r>
              <a:t>Ethical and moral frameworks provide a lens to make rational decisions</a:t>
            </a:r>
          </a:p>
        </p:txBody>
      </p:sp>
      <p:grpSp>
        <p:nvGrpSpPr>
          <p:cNvPr id="182" name="Group"/>
          <p:cNvGrpSpPr/>
          <p:nvPr/>
        </p:nvGrpSpPr>
        <p:grpSpPr>
          <a:xfrm>
            <a:off x="10296563" y="7267857"/>
            <a:ext cx="13517085" cy="6270950"/>
            <a:chOff x="0" y="0"/>
            <a:chExt cx="13517083" cy="6270949"/>
          </a:xfrm>
        </p:grpSpPr>
        <p:pic>
          <p:nvPicPr>
            <p:cNvPr id="180" name="Image" descr="Image"/>
            <p:cNvPicPr>
              <a:picLocks noChangeAspect="1"/>
            </p:cNvPicPr>
            <p:nvPr/>
          </p:nvPicPr>
          <p:blipFill>
            <a:blip r:embed="rId3"/>
            <a:stretch>
              <a:fillRect/>
            </a:stretch>
          </p:blipFill>
          <p:spPr>
            <a:xfrm>
              <a:off x="0" y="0"/>
              <a:ext cx="13517084" cy="6036179"/>
            </a:xfrm>
            <a:prstGeom prst="rect">
              <a:avLst/>
            </a:prstGeom>
            <a:ln w="12700" cap="flat">
              <a:noFill/>
              <a:miter lim="400000"/>
            </a:ln>
            <a:effectLst/>
          </p:spPr>
        </p:pic>
        <p:sp>
          <p:nvSpPr>
            <p:cNvPr id="181" name="“Ten years on, search auto-complete still suggests slander and disinformation”"/>
            <p:cNvSpPr txBox="1"/>
            <p:nvPr/>
          </p:nvSpPr>
          <p:spPr>
            <a:xfrm>
              <a:off x="1352152" y="5809584"/>
              <a:ext cx="10812781"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u="sng">
                  <a:hlinkClick r:id="rId4"/>
                </a:defRPr>
              </a:lvl1pPr>
            </a:lstStyle>
            <a:p>
              <a:pPr>
                <a:defRPr u="none"/>
              </a:pPr>
              <a:r>
                <a:rPr u="sng">
                  <a:hlinkClick r:id="rId4"/>
                </a:rPr>
                <a:t>“Ten years on, search auto-complete still suggests slander and disinformation”</a:t>
              </a:r>
            </a:p>
          </p:txBody>
        </p:sp>
      </p:grpSp>
      <p:pic>
        <p:nvPicPr>
          <p:cNvPr id="183" name="Image" descr="Image"/>
          <p:cNvPicPr>
            <a:picLocks noChangeAspect="1"/>
          </p:cNvPicPr>
          <p:nvPr/>
        </p:nvPicPr>
        <p:blipFill>
          <a:blip r:embed="rId5"/>
          <a:stretch>
            <a:fillRect/>
          </a:stretch>
        </p:blipFill>
        <p:spPr>
          <a:xfrm>
            <a:off x="1147701" y="7056466"/>
            <a:ext cx="7835901" cy="5727701"/>
          </a:xfrm>
          <a:prstGeom prst="rect">
            <a:avLst/>
          </a:prstGeom>
          <a:ln w="12700">
            <a:miter lim="400000"/>
          </a:ln>
        </p:spPr>
      </p:pic>
      <p:grpSp>
        <p:nvGrpSpPr>
          <p:cNvPr id="186" name="Group"/>
          <p:cNvGrpSpPr/>
          <p:nvPr/>
        </p:nvGrpSpPr>
        <p:grpSpPr>
          <a:xfrm>
            <a:off x="21520439" y="3369363"/>
            <a:ext cx="2540001" cy="3041794"/>
            <a:chOff x="0" y="0"/>
            <a:chExt cx="2540000" cy="3041792"/>
          </a:xfrm>
        </p:grpSpPr>
        <p:pic>
          <p:nvPicPr>
            <p:cNvPr id="184" name="Image" descr="Image"/>
            <p:cNvPicPr>
              <a:picLocks noChangeAspect="1"/>
            </p:cNvPicPr>
            <p:nvPr/>
          </p:nvPicPr>
          <p:blipFill>
            <a:blip r:embed="rId6"/>
            <a:stretch>
              <a:fillRect/>
            </a:stretch>
          </p:blipFill>
          <p:spPr>
            <a:xfrm>
              <a:off x="0" y="0"/>
              <a:ext cx="2540000" cy="2540000"/>
            </a:xfrm>
            <a:prstGeom prst="rect">
              <a:avLst/>
            </a:prstGeom>
            <a:ln w="12700" cap="flat">
              <a:noFill/>
              <a:miter lim="400000"/>
            </a:ln>
            <a:effectLst/>
          </p:spPr>
        </p:pic>
        <p:sp>
          <p:nvSpPr>
            <p:cNvPr id="185" name="Microsoft’s “Tay”"/>
            <p:cNvSpPr txBox="1"/>
            <p:nvPr/>
          </p:nvSpPr>
          <p:spPr>
            <a:xfrm>
              <a:off x="64058" y="2580426"/>
              <a:ext cx="241188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Microsoft’s “Tay”</a:t>
              </a:r>
            </a:p>
          </p:txBody>
        </p:sp>
      </p:gr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Accessibility should not be a hard decision"/>
          <p:cNvSpPr txBox="1">
            <a:spLocks noGrp="1"/>
          </p:cNvSpPr>
          <p:nvPr>
            <p:ph type="title"/>
          </p:nvPr>
        </p:nvSpPr>
        <p:spPr>
          <a:prstGeom prst="rect">
            <a:avLst/>
          </a:prstGeom>
        </p:spPr>
        <p:txBody>
          <a:bodyPr/>
          <a:lstStyle/>
          <a:p>
            <a:r>
              <a:t>Accessibility should not be a hard decision</a:t>
            </a:r>
          </a:p>
        </p:txBody>
      </p:sp>
      <p:sp>
        <p:nvSpPr>
          <p:cNvPr id="191" name="Example: Domino’s + ADA"/>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Example: Domino’s + ADA</a:t>
            </a:r>
          </a:p>
        </p:txBody>
      </p:sp>
      <p:pic>
        <p:nvPicPr>
          <p:cNvPr id="192" name="Image" descr="Image"/>
          <p:cNvPicPr>
            <a:picLocks noChangeAspect="1"/>
          </p:cNvPicPr>
          <p:nvPr/>
        </p:nvPicPr>
        <p:blipFill>
          <a:blip r:embed="rId3"/>
          <a:stretch>
            <a:fillRect/>
          </a:stretch>
        </p:blipFill>
        <p:spPr>
          <a:xfrm>
            <a:off x="879626" y="3635600"/>
            <a:ext cx="9753601" cy="10579101"/>
          </a:xfrm>
          <a:prstGeom prst="rect">
            <a:avLst/>
          </a:prstGeom>
          <a:ln w="12700">
            <a:miter lim="400000"/>
          </a:ln>
        </p:spPr>
      </p:pic>
      <p:pic>
        <p:nvPicPr>
          <p:cNvPr id="193" name="Image" descr="Image"/>
          <p:cNvPicPr>
            <a:picLocks noChangeAspect="1"/>
          </p:cNvPicPr>
          <p:nvPr/>
        </p:nvPicPr>
        <p:blipFill>
          <a:blip r:embed="rId4"/>
          <a:srcRect b="32727"/>
          <a:stretch>
            <a:fillRect/>
          </a:stretch>
        </p:blipFill>
        <p:spPr>
          <a:xfrm>
            <a:off x="13194631" y="3593882"/>
            <a:ext cx="10180321" cy="9227103"/>
          </a:xfrm>
          <a:prstGeom prst="rect">
            <a:avLst/>
          </a:prstGeom>
          <a:ln w="12700">
            <a:miter lim="400000"/>
          </a:ln>
        </p:spPr>
      </p:pic>
      <p:sp>
        <p:nvSpPr>
          <p:cNvPr id="194" name="WCAG 2.0 Specification"/>
          <p:cNvSpPr txBox="1"/>
          <p:nvPr/>
        </p:nvSpPr>
        <p:spPr>
          <a:xfrm>
            <a:off x="16582139" y="13008867"/>
            <a:ext cx="3405227"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5"/>
              </a:defRPr>
            </a:lvl1pPr>
          </a:lstStyle>
          <a:p>
            <a:pPr>
              <a:defRPr u="none"/>
            </a:pPr>
            <a:r>
              <a:rPr u="sng">
                <a:hlinkClick r:id="rId5"/>
              </a:rPr>
              <a:t>WCAG 2.0 Specification</a:t>
            </a:r>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2550</Words>
  <Application>Microsoft Office PowerPoint</Application>
  <PresentationFormat>Custom</PresentationFormat>
  <Paragraphs>106</Paragraphs>
  <Slides>14</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Helvetica</vt:lpstr>
      <vt:lpstr>Helvetica Neue</vt:lpstr>
      <vt:lpstr>Helvetica Neue Medium</vt:lpstr>
      <vt:lpstr>21_BasicWhite</vt:lpstr>
      <vt:lpstr>CS 4530 &amp; CS 5500 Software Engineering</vt:lpstr>
      <vt:lpstr>Learning Objectives for this Lesson</vt:lpstr>
      <vt:lpstr>Professional Ethics</vt:lpstr>
      <vt:lpstr>Code of Ethics</vt:lpstr>
      <vt:lpstr>Code of Ethics</vt:lpstr>
      <vt:lpstr>Code of Ethics</vt:lpstr>
      <vt:lpstr>Code of Ethics</vt:lpstr>
      <vt:lpstr>Ethical decisions are often hard decisions</vt:lpstr>
      <vt:lpstr>Accessibility should not be a hard decision</vt:lpstr>
      <vt:lpstr>Safety-Critical Software Regulations</vt:lpstr>
      <vt:lpstr>Value Sensitive Design</vt:lpstr>
      <vt:lpstr>Unpacking “Public Interest”</vt:lpstr>
      <vt:lpstr>Unpacking “Public Interest”</vt:lpstr>
      <vt:lpstr>Where does this leave us?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cp:lastModifiedBy>Mitchell Wand</cp:lastModifiedBy>
  <cp:revision>1</cp:revision>
  <dcterms:modified xsi:type="dcterms:W3CDTF">2022-03-31T15:54:49Z</dcterms:modified>
</cp:coreProperties>
</file>